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67" d="100"/>
          <a:sy n="67" d="100"/>
        </p:scale>
        <p:origin x="1392" y="60"/>
      </p:cViewPr>
      <p:guideLst>
        <p:guide orient="horz" pos="2160"/>
        <p:guide pos="2880"/>
      </p:guideLst>
    </p:cSldViewPr>
  </p:slideViewPr>
  <p:outlineViewPr>
    <p:cViewPr>
      <p:scale>
        <a:sx n="33" d="100"/>
        <a:sy n="33" d="100"/>
      </p:scale>
      <p:origin x="0" y="1444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08-Jul-18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08-Jul-18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08-Jul-18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08-Jul-18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08-Jul-18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08-Jul-18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08-Jul-18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08-Jul-18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08-Jul-18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08-Jul-18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08-Jul-18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08-Jul-18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2">
                    <a:lumMod val="75000"/>
                  </a:schemeClr>
                </a:solidFill>
                <a:latin typeface="Comic Sans MS" panose="030F0702030302020204" pitchFamily="66" charset="0"/>
                <a:cs typeface="Arial" pitchFamily="34" charset="0"/>
              </a:rPr>
              <a:t>Kidney – Structure, Function and Urine formation</a:t>
            </a:r>
            <a:endParaRPr lang="en-US" dirty="0">
              <a:solidFill>
                <a:schemeClr val="accent2">
                  <a:lumMod val="75000"/>
                </a:schemeClr>
              </a:solidFill>
              <a:latin typeface="Comic Sans MS" panose="030F0702030302020204" pitchFamily="66" charset="0"/>
              <a:cs typeface="Arial" pitchFamily="34" charset="0"/>
            </a:endParaRPr>
          </a:p>
        </p:txBody>
      </p:sp>
      <p:sp>
        <p:nvSpPr>
          <p:cNvPr id="3" name="TextBox 2"/>
          <p:cNvSpPr txBox="1"/>
          <p:nvPr/>
        </p:nvSpPr>
        <p:spPr>
          <a:xfrm>
            <a:off x="1828800" y="4419600"/>
            <a:ext cx="6934200" cy="1384995"/>
          </a:xfrm>
          <a:prstGeom prst="rect">
            <a:avLst/>
          </a:prstGeom>
          <a:noFill/>
        </p:spPr>
        <p:txBody>
          <a:bodyPr wrap="square" rtlCol="0">
            <a:spAutoFit/>
          </a:bodyPr>
          <a:lstStyle/>
          <a:p>
            <a:r>
              <a:rPr lang="en-US" sz="2800" b="1" dirty="0" smtClean="0">
                <a:latin typeface="Comic Sans MS" panose="030F0702030302020204" pitchFamily="66" charset="0"/>
              </a:rPr>
              <a:t>CLASS: I M.Sc.,</a:t>
            </a:r>
          </a:p>
          <a:p>
            <a:r>
              <a:rPr lang="en-US" sz="2800" b="1" dirty="0" smtClean="0">
                <a:latin typeface="Comic Sans MS" panose="030F0702030302020204" pitchFamily="66" charset="0"/>
              </a:rPr>
              <a:t>UNIT: 5</a:t>
            </a:r>
          </a:p>
          <a:p>
            <a:r>
              <a:rPr lang="en-US" sz="2800" b="1" dirty="0" smtClean="0">
                <a:latin typeface="Comic Sans MS" panose="030F0702030302020204" pitchFamily="66" charset="0"/>
              </a:rPr>
              <a:t>PREPARED BY: A. BENNO SUSAI</a:t>
            </a:r>
            <a:endParaRPr lang="en-US" sz="2800" b="1"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457200"/>
            <a:ext cx="8229600" cy="5668963"/>
          </a:xfrm>
        </p:spPr>
        <p:txBody>
          <a:bodyPr>
            <a:normAutofit lnSpcReduction="10000"/>
          </a:bodyPr>
          <a:lstStyle/>
          <a:p>
            <a:pPr algn="just">
              <a:buNone/>
            </a:pPr>
            <a:r>
              <a:rPr lang="en-US" dirty="0" smtClean="0">
                <a:latin typeface="Arial" pitchFamily="34" charset="0"/>
                <a:cs typeface="Arial" pitchFamily="34" charset="0"/>
              </a:rPr>
              <a:t>		The glomerulus contains a network of branching and anastomosing glomerular capillaries that, compared with other capillaries, have high hydrostatic pressure (</a:t>
            </a:r>
            <a:r>
              <a:rPr lang="en-US" dirty="0" smtClean="0">
                <a:solidFill>
                  <a:srgbClr val="FF0000"/>
                </a:solidFill>
                <a:latin typeface="Arial" pitchFamily="34" charset="0"/>
                <a:cs typeface="Arial" pitchFamily="34" charset="0"/>
              </a:rPr>
              <a:t>about 60 mm Hg</a:t>
            </a:r>
            <a:r>
              <a:rPr lang="en-US" dirty="0" smtClean="0">
                <a:latin typeface="Arial" pitchFamily="34" charset="0"/>
                <a:cs typeface="Arial" pitchFamily="34" charset="0"/>
              </a:rPr>
              <a:t>). </a:t>
            </a:r>
            <a:endParaRPr lang="en-US" dirty="0" smtClean="0">
              <a:latin typeface="Arial" pitchFamily="34" charset="0"/>
              <a:cs typeface="Arial" pitchFamily="34" charset="0"/>
            </a:endParaRPr>
          </a:p>
          <a:p>
            <a:pPr algn="just">
              <a:buNone/>
            </a:pPr>
            <a:r>
              <a:rPr lang="en-US" dirty="0">
                <a:latin typeface="Arial" pitchFamily="34" charset="0"/>
                <a:cs typeface="Arial" pitchFamily="34" charset="0"/>
              </a:rPr>
              <a:t>	</a:t>
            </a:r>
            <a:r>
              <a:rPr lang="en-US" dirty="0" smtClean="0">
                <a:latin typeface="Arial" pitchFamily="34" charset="0"/>
                <a:cs typeface="Arial" pitchFamily="34" charset="0"/>
              </a:rPr>
              <a:t>	</a:t>
            </a:r>
            <a:r>
              <a:rPr lang="en-US" dirty="0" smtClean="0">
                <a:latin typeface="Arial" pitchFamily="34" charset="0"/>
                <a:cs typeface="Arial" pitchFamily="34" charset="0"/>
              </a:rPr>
              <a:t>The </a:t>
            </a:r>
            <a:r>
              <a:rPr lang="en-US" dirty="0" smtClean="0">
                <a:latin typeface="Arial" pitchFamily="34" charset="0"/>
                <a:cs typeface="Arial" pitchFamily="34" charset="0"/>
              </a:rPr>
              <a:t>glomerular capillaries are covered by epithelial cells, and the total glomerulus is encased in </a:t>
            </a:r>
            <a:r>
              <a:rPr lang="en-US" i="1" dirty="0" smtClean="0">
                <a:solidFill>
                  <a:srgbClr val="002060"/>
                </a:solidFill>
                <a:latin typeface="Arial" pitchFamily="34" charset="0"/>
                <a:cs typeface="Arial" pitchFamily="34" charset="0"/>
              </a:rPr>
              <a:t>Bowman’s capsule</a:t>
            </a:r>
            <a:r>
              <a:rPr lang="en-US" i="1" dirty="0" smtClean="0">
                <a:solidFill>
                  <a:srgbClr val="002060"/>
                </a:solidFill>
                <a:latin typeface="Arial" pitchFamily="34" charset="0"/>
                <a:cs typeface="Arial" pitchFamily="34" charset="0"/>
              </a:rPr>
              <a:t>.</a:t>
            </a:r>
          </a:p>
          <a:p>
            <a:pPr algn="just">
              <a:buNone/>
            </a:pPr>
            <a:r>
              <a:rPr lang="en-US" i="1" dirty="0">
                <a:solidFill>
                  <a:srgbClr val="002060"/>
                </a:solidFill>
                <a:latin typeface="Arial" pitchFamily="34" charset="0"/>
                <a:cs typeface="Arial" pitchFamily="34" charset="0"/>
              </a:rPr>
              <a:t>	</a:t>
            </a:r>
            <a:r>
              <a:rPr lang="en-US" i="1" dirty="0" smtClean="0">
                <a:solidFill>
                  <a:srgbClr val="002060"/>
                </a:solidFill>
                <a:latin typeface="Arial" pitchFamily="34" charset="0"/>
                <a:cs typeface="Arial" pitchFamily="34" charset="0"/>
              </a:rPr>
              <a:t>	</a:t>
            </a:r>
            <a:r>
              <a:rPr lang="en-US" i="1" dirty="0" smtClean="0">
                <a:latin typeface="Arial" pitchFamily="34" charset="0"/>
                <a:cs typeface="Arial" pitchFamily="34" charset="0"/>
              </a:rPr>
              <a:t> </a:t>
            </a:r>
            <a:r>
              <a:rPr lang="en-US" i="1" dirty="0" smtClean="0">
                <a:latin typeface="Arial" pitchFamily="34" charset="0"/>
                <a:cs typeface="Arial" pitchFamily="34" charset="0"/>
              </a:rPr>
              <a:t>Fluid </a:t>
            </a:r>
            <a:r>
              <a:rPr lang="en-US" dirty="0" smtClean="0">
                <a:latin typeface="Arial" pitchFamily="34" charset="0"/>
                <a:cs typeface="Arial" pitchFamily="34" charset="0"/>
              </a:rPr>
              <a:t>filtered from the glomerular capillaries flows into Bowman’s capsule and then into the </a:t>
            </a:r>
            <a:r>
              <a:rPr lang="en-US" i="1" dirty="0" smtClean="0">
                <a:solidFill>
                  <a:srgbClr val="C00000"/>
                </a:solidFill>
                <a:latin typeface="Arial" pitchFamily="34" charset="0"/>
                <a:cs typeface="Arial" pitchFamily="34" charset="0"/>
              </a:rPr>
              <a:t>proximal tubule</a:t>
            </a:r>
            <a:r>
              <a:rPr lang="en-US" i="1" dirty="0" smtClean="0">
                <a:latin typeface="Arial" pitchFamily="34" charset="0"/>
                <a:cs typeface="Arial" pitchFamily="34" charset="0"/>
              </a:rPr>
              <a:t>, </a:t>
            </a:r>
            <a:r>
              <a:rPr lang="en-US" dirty="0" smtClean="0">
                <a:latin typeface="Arial" pitchFamily="34" charset="0"/>
                <a:cs typeface="Arial" pitchFamily="34" charset="0"/>
              </a:rPr>
              <a:t>which lies in the cortex of the kidney.</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27037"/>
            <a:ext cx="8229600" cy="5745163"/>
          </a:xfrm>
        </p:spPr>
        <p:txBody>
          <a:bodyPr>
            <a:normAutofit fontScale="92500"/>
          </a:bodyPr>
          <a:lstStyle/>
          <a:p>
            <a:pPr algn="just">
              <a:buNone/>
            </a:pPr>
            <a:r>
              <a:rPr lang="en-US" sz="2400" dirty="0" smtClean="0">
                <a:latin typeface="Arial" pitchFamily="34" charset="0"/>
                <a:cs typeface="Arial" pitchFamily="34" charset="0"/>
              </a:rPr>
              <a:t>	</a:t>
            </a:r>
          </a:p>
          <a:p>
            <a:pPr algn="just">
              <a:buNone/>
            </a:pPr>
            <a:r>
              <a:rPr lang="en-US" sz="2400" dirty="0" smtClean="0">
                <a:latin typeface="Arial" pitchFamily="34" charset="0"/>
                <a:cs typeface="Arial" pitchFamily="34" charset="0"/>
              </a:rPr>
              <a:t>		</a:t>
            </a:r>
            <a:r>
              <a:rPr lang="en-US" sz="2800" dirty="0" smtClean="0">
                <a:latin typeface="Arial" pitchFamily="34" charset="0"/>
                <a:cs typeface="Arial" pitchFamily="34" charset="0"/>
              </a:rPr>
              <a:t>From the proximal tubule, fluid flows into the </a:t>
            </a:r>
            <a:r>
              <a:rPr lang="en-US" sz="2800" i="1" dirty="0" smtClean="0">
                <a:solidFill>
                  <a:srgbClr val="C00000"/>
                </a:solidFill>
                <a:latin typeface="Arial" pitchFamily="34" charset="0"/>
                <a:cs typeface="Arial" pitchFamily="34" charset="0"/>
              </a:rPr>
              <a:t>loop</a:t>
            </a:r>
          </a:p>
          <a:p>
            <a:pPr algn="just">
              <a:buNone/>
            </a:pPr>
            <a:r>
              <a:rPr lang="en-US" sz="2800" i="1" dirty="0" smtClean="0">
                <a:solidFill>
                  <a:srgbClr val="C00000"/>
                </a:solidFill>
                <a:latin typeface="Arial" pitchFamily="34" charset="0"/>
                <a:cs typeface="Arial" pitchFamily="34" charset="0"/>
              </a:rPr>
              <a:t>of Henle</a:t>
            </a:r>
            <a:r>
              <a:rPr lang="en-US" sz="2800" i="1" dirty="0" smtClean="0">
                <a:latin typeface="Arial" pitchFamily="34" charset="0"/>
                <a:cs typeface="Arial" pitchFamily="34" charset="0"/>
              </a:rPr>
              <a:t>, which dips into the renal medulla</a:t>
            </a:r>
            <a:r>
              <a:rPr lang="en-US" sz="2800" i="1" dirty="0" smtClean="0">
                <a:latin typeface="Arial" pitchFamily="34" charset="0"/>
                <a:cs typeface="Arial" pitchFamily="34" charset="0"/>
              </a:rPr>
              <a:t>.</a:t>
            </a:r>
          </a:p>
          <a:p>
            <a:pPr algn="just">
              <a:buNone/>
            </a:pPr>
            <a:r>
              <a:rPr lang="en-US" sz="2800" i="1" dirty="0" smtClean="0">
                <a:latin typeface="Arial" pitchFamily="34" charset="0"/>
                <a:cs typeface="Arial" pitchFamily="34" charset="0"/>
              </a:rPr>
              <a:t>		 </a:t>
            </a:r>
            <a:r>
              <a:rPr lang="en-US" sz="2800" i="1" dirty="0" smtClean="0">
                <a:latin typeface="Arial" pitchFamily="34" charset="0"/>
                <a:cs typeface="Arial" pitchFamily="34" charset="0"/>
              </a:rPr>
              <a:t>Each </a:t>
            </a:r>
            <a:r>
              <a:rPr lang="en-US" sz="2800" i="1" dirty="0" smtClean="0">
                <a:latin typeface="Arial" pitchFamily="34" charset="0"/>
                <a:cs typeface="Arial" pitchFamily="34" charset="0"/>
              </a:rPr>
              <a:t>loop </a:t>
            </a:r>
            <a:r>
              <a:rPr lang="en-US" sz="2800" dirty="0" smtClean="0">
                <a:latin typeface="Arial" pitchFamily="34" charset="0"/>
                <a:cs typeface="Arial" pitchFamily="34" charset="0"/>
              </a:rPr>
              <a:t>consists </a:t>
            </a:r>
            <a:r>
              <a:rPr lang="en-US" sz="2800" dirty="0" smtClean="0">
                <a:latin typeface="Arial" pitchFamily="34" charset="0"/>
                <a:cs typeface="Arial" pitchFamily="34" charset="0"/>
              </a:rPr>
              <a:t>of a </a:t>
            </a:r>
            <a:r>
              <a:rPr lang="en-US" sz="2800" i="1" dirty="0" smtClean="0">
                <a:latin typeface="Arial" pitchFamily="34" charset="0"/>
                <a:cs typeface="Arial" pitchFamily="34" charset="0"/>
              </a:rPr>
              <a:t>descending and an ascending limb. </a:t>
            </a:r>
            <a:r>
              <a:rPr lang="en-US" sz="2800" i="1" dirty="0" smtClean="0">
                <a:latin typeface="Arial" pitchFamily="34" charset="0"/>
                <a:cs typeface="Arial" pitchFamily="34" charset="0"/>
              </a:rPr>
              <a:t>The </a:t>
            </a:r>
            <a:r>
              <a:rPr lang="en-US" sz="2800" dirty="0" smtClean="0">
                <a:latin typeface="Arial" pitchFamily="34" charset="0"/>
                <a:cs typeface="Arial" pitchFamily="34" charset="0"/>
              </a:rPr>
              <a:t>walls </a:t>
            </a:r>
            <a:r>
              <a:rPr lang="en-US" sz="2800" dirty="0" smtClean="0">
                <a:latin typeface="Arial" pitchFamily="34" charset="0"/>
                <a:cs typeface="Arial" pitchFamily="34" charset="0"/>
              </a:rPr>
              <a:t>of the descending limb and the lower end of </a:t>
            </a:r>
            <a:r>
              <a:rPr lang="en-US" sz="2800" dirty="0" smtClean="0">
                <a:latin typeface="Arial" pitchFamily="34" charset="0"/>
                <a:cs typeface="Arial" pitchFamily="34" charset="0"/>
              </a:rPr>
              <a:t>the ascending </a:t>
            </a:r>
            <a:r>
              <a:rPr lang="en-US" sz="2800" dirty="0" smtClean="0">
                <a:latin typeface="Arial" pitchFamily="34" charset="0"/>
                <a:cs typeface="Arial" pitchFamily="34" charset="0"/>
              </a:rPr>
              <a:t>limb are very thin and therefore are </a:t>
            </a:r>
            <a:r>
              <a:rPr lang="en-US" sz="2800" dirty="0" smtClean="0">
                <a:latin typeface="Arial" pitchFamily="34" charset="0"/>
                <a:cs typeface="Arial" pitchFamily="34" charset="0"/>
              </a:rPr>
              <a:t>called the </a:t>
            </a:r>
            <a:r>
              <a:rPr lang="en-US" sz="2800" i="1" dirty="0" smtClean="0">
                <a:latin typeface="Arial" pitchFamily="34" charset="0"/>
                <a:cs typeface="Arial" pitchFamily="34" charset="0"/>
              </a:rPr>
              <a:t>thin segment of the loop of Henle. After the </a:t>
            </a:r>
            <a:r>
              <a:rPr lang="en-US" sz="2800" i="1" dirty="0" smtClean="0">
                <a:latin typeface="Arial" pitchFamily="34" charset="0"/>
                <a:cs typeface="Arial" pitchFamily="34" charset="0"/>
              </a:rPr>
              <a:t>ascending </a:t>
            </a:r>
            <a:r>
              <a:rPr lang="en-US" sz="2800" dirty="0" smtClean="0">
                <a:latin typeface="Arial" pitchFamily="34" charset="0"/>
                <a:cs typeface="Arial" pitchFamily="34" charset="0"/>
              </a:rPr>
              <a:t>limb of the loop has returned partway back to</a:t>
            </a:r>
            <a:r>
              <a:rPr lang="en-US" sz="2800" i="1" dirty="0" smtClean="0">
                <a:latin typeface="Arial" pitchFamily="34" charset="0"/>
                <a:cs typeface="Arial" pitchFamily="34" charset="0"/>
              </a:rPr>
              <a:t> </a:t>
            </a:r>
          </a:p>
          <a:p>
            <a:pPr algn="just">
              <a:buNone/>
            </a:pPr>
            <a:r>
              <a:rPr lang="en-US" sz="2800" dirty="0" smtClean="0">
                <a:latin typeface="Arial" pitchFamily="34" charset="0"/>
                <a:cs typeface="Arial" pitchFamily="34" charset="0"/>
              </a:rPr>
              <a:t>		The </a:t>
            </a:r>
            <a:r>
              <a:rPr lang="en-US" sz="2800" dirty="0" smtClean="0">
                <a:latin typeface="Arial" pitchFamily="34" charset="0"/>
                <a:cs typeface="Arial" pitchFamily="34" charset="0"/>
              </a:rPr>
              <a:t>cortex, its wall becomes much thicker, and it </a:t>
            </a:r>
            <a:r>
              <a:rPr lang="en-US" sz="2800" dirty="0" smtClean="0">
                <a:latin typeface="Arial" pitchFamily="34" charset="0"/>
                <a:cs typeface="Arial" pitchFamily="34" charset="0"/>
              </a:rPr>
              <a:t>is referred </a:t>
            </a:r>
            <a:r>
              <a:rPr lang="en-US" sz="2800" dirty="0" smtClean="0">
                <a:latin typeface="Arial" pitchFamily="34" charset="0"/>
                <a:cs typeface="Arial" pitchFamily="34" charset="0"/>
              </a:rPr>
              <a:t>to as the </a:t>
            </a:r>
            <a:r>
              <a:rPr lang="en-US" sz="2800" i="1" dirty="0" smtClean="0">
                <a:latin typeface="Arial" pitchFamily="34" charset="0"/>
                <a:cs typeface="Arial" pitchFamily="34" charset="0"/>
              </a:rPr>
              <a:t>thick segment of the ascending limb.</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pPr algn="just">
              <a:buNone/>
            </a:pPr>
            <a:r>
              <a:rPr lang="en-US" sz="2800" dirty="0" smtClean="0">
                <a:latin typeface="Arial" pitchFamily="34" charset="0"/>
                <a:cs typeface="Arial" pitchFamily="34" charset="0"/>
              </a:rPr>
              <a:t>		At the end of the thick ascending limb is a short segment, which is actually a plaque in its wall, known as the </a:t>
            </a:r>
            <a:r>
              <a:rPr lang="en-US" sz="2800" i="1" dirty="0" smtClean="0">
                <a:solidFill>
                  <a:srgbClr val="FFC000"/>
                </a:solidFill>
                <a:latin typeface="Arial" pitchFamily="34" charset="0"/>
                <a:cs typeface="Arial" pitchFamily="34" charset="0"/>
              </a:rPr>
              <a:t>macula </a:t>
            </a:r>
            <a:r>
              <a:rPr lang="en-US" sz="2800" i="1" dirty="0" err="1" smtClean="0">
                <a:solidFill>
                  <a:srgbClr val="FFC000"/>
                </a:solidFill>
                <a:latin typeface="Arial" pitchFamily="34" charset="0"/>
                <a:cs typeface="Arial" pitchFamily="34" charset="0"/>
              </a:rPr>
              <a:t>densa</a:t>
            </a:r>
            <a:r>
              <a:rPr lang="en-US" sz="2800" i="1" dirty="0" smtClean="0">
                <a:latin typeface="Arial" pitchFamily="34" charset="0"/>
                <a:cs typeface="Arial" pitchFamily="34" charset="0"/>
              </a:rPr>
              <a:t>. </a:t>
            </a:r>
            <a:endParaRPr lang="en-US" sz="2800" i="1" dirty="0" smtClean="0">
              <a:latin typeface="Arial" pitchFamily="34" charset="0"/>
              <a:cs typeface="Arial" pitchFamily="34" charset="0"/>
            </a:endParaRPr>
          </a:p>
          <a:p>
            <a:pPr algn="just">
              <a:buNone/>
            </a:pPr>
            <a:r>
              <a:rPr lang="en-US" sz="2800" i="1" dirty="0" smtClean="0">
                <a:latin typeface="Arial" pitchFamily="34" charset="0"/>
                <a:cs typeface="Arial" pitchFamily="34" charset="0"/>
              </a:rPr>
              <a:t>The </a:t>
            </a:r>
            <a:r>
              <a:rPr lang="en-US" sz="2800" i="1" dirty="0" smtClean="0">
                <a:latin typeface="Arial" pitchFamily="34" charset="0"/>
                <a:cs typeface="Arial" pitchFamily="34" charset="0"/>
              </a:rPr>
              <a:t>macula </a:t>
            </a:r>
            <a:r>
              <a:rPr lang="en-US" sz="2800" dirty="0" err="1" smtClean="0">
                <a:latin typeface="Arial" pitchFamily="34" charset="0"/>
                <a:cs typeface="Arial" pitchFamily="34" charset="0"/>
              </a:rPr>
              <a:t>densa</a:t>
            </a:r>
            <a:r>
              <a:rPr lang="en-US" sz="2800" dirty="0" smtClean="0">
                <a:latin typeface="Arial" pitchFamily="34" charset="0"/>
                <a:cs typeface="Arial" pitchFamily="34" charset="0"/>
              </a:rPr>
              <a:t> plays an important role in controlling nephron function. Beyond the macula </a:t>
            </a:r>
            <a:r>
              <a:rPr lang="en-US" sz="2800" dirty="0" err="1" smtClean="0">
                <a:latin typeface="Arial" pitchFamily="34" charset="0"/>
                <a:cs typeface="Arial" pitchFamily="34" charset="0"/>
              </a:rPr>
              <a:t>densa</a:t>
            </a:r>
            <a:r>
              <a:rPr lang="en-US" sz="2800" dirty="0" smtClean="0">
                <a:latin typeface="Arial" pitchFamily="34" charset="0"/>
                <a:cs typeface="Arial" pitchFamily="34" charset="0"/>
              </a:rPr>
              <a:t>, fluid enters the </a:t>
            </a:r>
            <a:r>
              <a:rPr lang="en-US" sz="2800" i="1" dirty="0" smtClean="0">
                <a:solidFill>
                  <a:srgbClr val="0070C0"/>
                </a:solidFill>
                <a:latin typeface="Arial" pitchFamily="34" charset="0"/>
                <a:cs typeface="Arial" pitchFamily="34" charset="0"/>
              </a:rPr>
              <a:t>distal tubule</a:t>
            </a:r>
            <a:r>
              <a:rPr lang="en-US" sz="2800" i="1" dirty="0" smtClean="0">
                <a:latin typeface="Arial" pitchFamily="34" charset="0"/>
                <a:cs typeface="Arial" pitchFamily="34" charset="0"/>
              </a:rPr>
              <a:t>, which, like the proximal tubule, lies in the </a:t>
            </a:r>
            <a:r>
              <a:rPr lang="en-US" sz="2800" dirty="0" smtClean="0">
                <a:latin typeface="Arial" pitchFamily="34" charset="0"/>
                <a:cs typeface="Arial" pitchFamily="34" charset="0"/>
              </a:rPr>
              <a:t>renal cortex. </a:t>
            </a:r>
            <a:endParaRPr lang="en-US" sz="2800" dirty="0" smtClean="0">
              <a:latin typeface="Arial" pitchFamily="34" charset="0"/>
              <a:cs typeface="Arial" pitchFamily="34" charset="0"/>
            </a:endParaRPr>
          </a:p>
          <a:p>
            <a:pPr algn="just">
              <a:buNone/>
            </a:pPr>
            <a:r>
              <a:rPr lang="en-US" sz="2800" dirty="0" smtClean="0">
                <a:latin typeface="Arial" pitchFamily="34" charset="0"/>
                <a:cs typeface="Arial" pitchFamily="34" charset="0"/>
              </a:rPr>
              <a:t>This </a:t>
            </a:r>
            <a:r>
              <a:rPr lang="en-US" sz="2800" dirty="0" smtClean="0">
                <a:latin typeface="Arial" pitchFamily="34" charset="0"/>
                <a:cs typeface="Arial" pitchFamily="34" charset="0"/>
              </a:rPr>
              <a:t>is followed by the </a:t>
            </a:r>
            <a:r>
              <a:rPr lang="en-US" sz="2800" i="1" dirty="0" smtClean="0">
                <a:solidFill>
                  <a:schemeClr val="bg2">
                    <a:lumMod val="25000"/>
                  </a:schemeClr>
                </a:solidFill>
                <a:latin typeface="Arial" pitchFamily="34" charset="0"/>
                <a:cs typeface="Arial" pitchFamily="34" charset="0"/>
              </a:rPr>
              <a:t>connecting tubule</a:t>
            </a:r>
            <a:r>
              <a:rPr lang="en-US" sz="2800" i="1" dirty="0" smtClean="0">
                <a:latin typeface="Arial" pitchFamily="34" charset="0"/>
                <a:cs typeface="Arial" pitchFamily="34" charset="0"/>
              </a:rPr>
              <a:t> </a:t>
            </a:r>
            <a:r>
              <a:rPr lang="en-US" sz="2800" dirty="0" smtClean="0">
                <a:latin typeface="Arial" pitchFamily="34" charset="0"/>
                <a:cs typeface="Arial" pitchFamily="34" charset="0"/>
              </a:rPr>
              <a:t>and the </a:t>
            </a:r>
            <a:r>
              <a:rPr lang="en-US" sz="2800" i="1" dirty="0" smtClean="0">
                <a:solidFill>
                  <a:srgbClr val="C00000"/>
                </a:solidFill>
                <a:latin typeface="Arial" pitchFamily="34" charset="0"/>
                <a:cs typeface="Arial" pitchFamily="34" charset="0"/>
              </a:rPr>
              <a:t>cortical collecting tubule</a:t>
            </a:r>
            <a:r>
              <a:rPr lang="en-US" sz="2800" i="1" dirty="0" smtClean="0">
                <a:latin typeface="Arial" pitchFamily="34" charset="0"/>
                <a:cs typeface="Arial" pitchFamily="34" charset="0"/>
              </a:rPr>
              <a:t>, which lead to the Cortical collecting duct. </a:t>
            </a:r>
            <a:endParaRPr lang="en-US" sz="2800" i="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buNone/>
            </a:pPr>
            <a:r>
              <a:rPr lang="en-US" sz="2800" dirty="0" smtClean="0">
                <a:latin typeface="Arial" pitchFamily="34" charset="0"/>
                <a:cs typeface="Arial" pitchFamily="34" charset="0"/>
              </a:rPr>
              <a:t>		</a:t>
            </a:r>
            <a:endParaRPr lang="en-US" sz="2800" dirty="0" smtClean="0">
              <a:latin typeface="Arial" pitchFamily="34" charset="0"/>
              <a:cs typeface="Arial" pitchFamily="34" charset="0"/>
            </a:endParaRPr>
          </a:p>
          <a:p>
            <a:pPr>
              <a:buNone/>
            </a:pPr>
            <a:r>
              <a:rPr lang="en-US" sz="2800" dirty="0">
                <a:latin typeface="Arial" pitchFamily="34" charset="0"/>
                <a:cs typeface="Arial" pitchFamily="34" charset="0"/>
              </a:rPr>
              <a:t>	</a:t>
            </a:r>
            <a:r>
              <a:rPr lang="en-US" sz="2800" dirty="0" smtClean="0">
                <a:latin typeface="Arial" pitchFamily="34" charset="0"/>
                <a:cs typeface="Arial" pitchFamily="34" charset="0"/>
              </a:rPr>
              <a:t>	The </a:t>
            </a:r>
            <a:r>
              <a:rPr lang="en-US" sz="2800" dirty="0">
                <a:latin typeface="Arial" pitchFamily="34" charset="0"/>
                <a:cs typeface="Arial" pitchFamily="34" charset="0"/>
              </a:rPr>
              <a:t>initial parts of 8 to 10 cortical collecting ducts join to form a single larger collecting duct that runs downward into the medulla and  becomes the </a:t>
            </a:r>
            <a:r>
              <a:rPr lang="en-US" sz="2800" i="1" dirty="0">
                <a:latin typeface="Arial" pitchFamily="34" charset="0"/>
                <a:cs typeface="Arial" pitchFamily="34" charset="0"/>
              </a:rPr>
              <a:t>medullary collecting duct.</a:t>
            </a:r>
            <a:endParaRPr lang="en-US" sz="2800" dirty="0">
              <a:latin typeface="Arial" pitchFamily="34" charset="0"/>
              <a:cs typeface="Arial" pitchFamily="34" charset="0"/>
            </a:endParaRPr>
          </a:p>
          <a:p>
            <a:pPr>
              <a:buNone/>
            </a:pPr>
            <a:r>
              <a:rPr lang="en-US" sz="2800" dirty="0">
                <a:latin typeface="Arial" pitchFamily="34" charset="0"/>
                <a:cs typeface="Arial" pitchFamily="34" charset="0"/>
              </a:rPr>
              <a:t>	</a:t>
            </a:r>
            <a:r>
              <a:rPr lang="en-US" sz="2800" dirty="0" smtClean="0">
                <a:latin typeface="Arial" pitchFamily="34" charset="0"/>
                <a:cs typeface="Arial" pitchFamily="34" charset="0"/>
              </a:rPr>
              <a:t>	</a:t>
            </a:r>
            <a:r>
              <a:rPr lang="en-US" sz="2800" dirty="0" smtClean="0">
                <a:latin typeface="Arial" pitchFamily="34" charset="0"/>
                <a:cs typeface="Arial" pitchFamily="34" charset="0"/>
              </a:rPr>
              <a:t>The </a:t>
            </a:r>
            <a:r>
              <a:rPr lang="en-US" sz="2800" dirty="0" smtClean="0">
                <a:latin typeface="Arial" pitchFamily="34" charset="0"/>
                <a:cs typeface="Arial" pitchFamily="34" charset="0"/>
              </a:rPr>
              <a:t>collecting ducts merge to form progressively larger ducts that eventually empty into the renal pelvis through the tips of the </a:t>
            </a:r>
            <a:r>
              <a:rPr lang="en-US" sz="2800" i="1" dirty="0" smtClean="0">
                <a:solidFill>
                  <a:srgbClr val="C00000"/>
                </a:solidFill>
                <a:latin typeface="Arial" pitchFamily="34" charset="0"/>
                <a:cs typeface="Arial" pitchFamily="34" charset="0"/>
              </a:rPr>
              <a:t>renal papillae</a:t>
            </a:r>
            <a:r>
              <a:rPr lang="en-US" sz="2800" i="1" dirty="0" smtClean="0">
                <a:latin typeface="Arial" pitchFamily="34" charset="0"/>
                <a:cs typeface="Arial" pitchFamily="34" charset="0"/>
              </a:rPr>
              <a:t>. </a:t>
            </a:r>
            <a:endParaRPr lang="en-US" sz="2800" i="1" dirty="0" smtClean="0">
              <a:latin typeface="Arial" pitchFamily="34" charset="0"/>
              <a:cs typeface="Arial" pitchFamily="34" charset="0"/>
            </a:endParaRPr>
          </a:p>
          <a:p>
            <a:pPr>
              <a:buNone/>
            </a:pPr>
            <a:r>
              <a:rPr lang="en-US" sz="2800" i="1" dirty="0">
                <a:latin typeface="Arial" pitchFamily="34" charset="0"/>
                <a:cs typeface="Arial" pitchFamily="34" charset="0"/>
              </a:rPr>
              <a:t>	</a:t>
            </a:r>
            <a:r>
              <a:rPr lang="en-US" sz="2800" i="1" dirty="0" smtClean="0">
                <a:latin typeface="Arial" pitchFamily="34" charset="0"/>
                <a:cs typeface="Arial" pitchFamily="34" charset="0"/>
              </a:rPr>
              <a:t>	</a:t>
            </a:r>
            <a:r>
              <a:rPr lang="en-US" sz="2800" i="1" dirty="0" smtClean="0">
                <a:latin typeface="Arial" pitchFamily="34" charset="0"/>
                <a:cs typeface="Arial" pitchFamily="34" charset="0"/>
              </a:rPr>
              <a:t>In </a:t>
            </a:r>
            <a:r>
              <a:rPr lang="en-US" sz="2800" i="1" dirty="0" smtClean="0">
                <a:latin typeface="Arial" pitchFamily="34" charset="0"/>
                <a:cs typeface="Arial" pitchFamily="34" charset="0"/>
              </a:rPr>
              <a:t>each kidney, there are about </a:t>
            </a:r>
            <a:r>
              <a:rPr lang="en-US" sz="2800" dirty="0" smtClean="0">
                <a:latin typeface="Arial" pitchFamily="34" charset="0"/>
                <a:cs typeface="Arial" pitchFamily="34" charset="0"/>
              </a:rPr>
              <a:t>250 of the very large collecting ducts, each of which collects urine from about 4000 nephrons.</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latin typeface="Arial" pitchFamily="34" charset="0"/>
                <a:cs typeface="Arial" pitchFamily="34" charset="0"/>
              </a:rPr>
              <a:t>Differences in Nephron Structure: Cortical and</a:t>
            </a:r>
            <a:br>
              <a:rPr lang="en-US" sz="3200" b="1" dirty="0" smtClean="0">
                <a:latin typeface="Arial" pitchFamily="34" charset="0"/>
                <a:cs typeface="Arial" pitchFamily="34" charset="0"/>
              </a:rPr>
            </a:br>
            <a:r>
              <a:rPr lang="en-US" sz="3200" b="1" dirty="0" smtClean="0">
                <a:latin typeface="Arial" pitchFamily="34" charset="0"/>
                <a:cs typeface="Arial" pitchFamily="34" charset="0"/>
              </a:rPr>
              <a:t>Juxtamedullary Nephrons.</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pPr>
              <a:buNone/>
            </a:pPr>
            <a:r>
              <a:rPr lang="en-US" dirty="0" smtClean="0">
                <a:latin typeface="Arial" pitchFamily="34" charset="0"/>
                <a:cs typeface="Arial" pitchFamily="34" charset="0"/>
              </a:rPr>
              <a:t>		Those nephrons that have glomeruli located in the outer cortex are called </a:t>
            </a:r>
            <a:r>
              <a:rPr lang="en-US" i="1" dirty="0" smtClean="0">
                <a:solidFill>
                  <a:srgbClr val="0070C0"/>
                </a:solidFill>
                <a:latin typeface="Arial" pitchFamily="34" charset="0"/>
                <a:cs typeface="Arial" pitchFamily="34" charset="0"/>
              </a:rPr>
              <a:t>cortical nephrons</a:t>
            </a:r>
            <a:r>
              <a:rPr lang="en-US" i="1" dirty="0" smtClean="0">
                <a:latin typeface="Arial" pitchFamily="34" charset="0"/>
                <a:cs typeface="Arial" pitchFamily="34" charset="0"/>
              </a:rPr>
              <a:t>; they have </a:t>
            </a:r>
            <a:r>
              <a:rPr lang="en-US" i="1" dirty="0" smtClean="0">
                <a:solidFill>
                  <a:srgbClr val="0000CC"/>
                </a:solidFill>
                <a:latin typeface="Arial" pitchFamily="34" charset="0"/>
                <a:cs typeface="Arial" pitchFamily="34" charset="0"/>
              </a:rPr>
              <a:t>short loops of </a:t>
            </a:r>
            <a:r>
              <a:rPr lang="en-US" i="1" dirty="0" err="1" smtClean="0">
                <a:solidFill>
                  <a:srgbClr val="0000CC"/>
                </a:solidFill>
                <a:latin typeface="Arial" pitchFamily="34" charset="0"/>
                <a:cs typeface="Arial" pitchFamily="34" charset="0"/>
              </a:rPr>
              <a:t>Henle</a:t>
            </a:r>
            <a:r>
              <a:rPr lang="en-US" i="1" dirty="0" smtClean="0">
                <a:solidFill>
                  <a:srgbClr val="0000CC"/>
                </a:solidFill>
                <a:latin typeface="Arial" pitchFamily="34" charset="0"/>
                <a:cs typeface="Arial" pitchFamily="34" charset="0"/>
              </a:rPr>
              <a:t> </a:t>
            </a:r>
            <a:r>
              <a:rPr lang="en-US" i="1" dirty="0" smtClean="0">
                <a:latin typeface="Arial" pitchFamily="34" charset="0"/>
                <a:cs typeface="Arial" pitchFamily="34" charset="0"/>
              </a:rPr>
              <a:t>that </a:t>
            </a:r>
            <a:r>
              <a:rPr lang="en-US" dirty="0" smtClean="0">
                <a:latin typeface="Arial" pitchFamily="34" charset="0"/>
                <a:cs typeface="Arial" pitchFamily="34" charset="0"/>
              </a:rPr>
              <a:t>penetrate only a short distance into the medulla. About 20 to 30 per cent of the nephrons have glomeruli that lie deep in the renal cortex near the medulla and are called </a:t>
            </a:r>
            <a:r>
              <a:rPr lang="en-US" i="1" dirty="0" err="1" smtClean="0">
                <a:solidFill>
                  <a:srgbClr val="7030A0"/>
                </a:solidFill>
                <a:latin typeface="Arial" pitchFamily="34" charset="0"/>
                <a:cs typeface="Arial" pitchFamily="34" charset="0"/>
              </a:rPr>
              <a:t>juxtamedullary</a:t>
            </a:r>
            <a:r>
              <a:rPr lang="en-US" i="1" dirty="0" smtClean="0">
                <a:solidFill>
                  <a:srgbClr val="7030A0"/>
                </a:solidFill>
                <a:latin typeface="Arial" pitchFamily="34" charset="0"/>
                <a:cs typeface="Arial" pitchFamily="34" charset="0"/>
              </a:rPr>
              <a:t> nephrons</a:t>
            </a:r>
            <a:r>
              <a:rPr lang="en-US" i="1" dirty="0" smtClean="0">
                <a:latin typeface="Arial" pitchFamily="34" charset="0"/>
                <a:cs typeface="Arial" pitchFamily="34" charset="0"/>
              </a:rPr>
              <a:t>. </a:t>
            </a:r>
            <a:r>
              <a:rPr lang="en-US" dirty="0" smtClean="0">
                <a:latin typeface="Arial" pitchFamily="34" charset="0"/>
                <a:cs typeface="Arial" pitchFamily="34" charset="0"/>
              </a:rPr>
              <a:t>These nephrons have </a:t>
            </a:r>
            <a:r>
              <a:rPr lang="en-US" i="1" dirty="0" smtClean="0">
                <a:solidFill>
                  <a:schemeClr val="accent2">
                    <a:lumMod val="75000"/>
                  </a:schemeClr>
                </a:solidFill>
                <a:latin typeface="Arial" pitchFamily="34" charset="0"/>
                <a:cs typeface="Arial" pitchFamily="34" charset="0"/>
              </a:rPr>
              <a:t>long loops of </a:t>
            </a:r>
            <a:r>
              <a:rPr lang="en-US" i="1" dirty="0" err="1" smtClean="0">
                <a:solidFill>
                  <a:schemeClr val="accent2">
                    <a:lumMod val="75000"/>
                  </a:schemeClr>
                </a:solidFill>
                <a:latin typeface="Arial" pitchFamily="34" charset="0"/>
                <a:cs typeface="Arial" pitchFamily="34" charset="0"/>
              </a:rPr>
              <a:t>Henle</a:t>
            </a:r>
            <a:r>
              <a:rPr lang="en-US" i="1" dirty="0" smtClean="0">
                <a:solidFill>
                  <a:schemeClr val="accent2">
                    <a:lumMod val="75000"/>
                  </a:schemeClr>
                </a:solidFill>
                <a:latin typeface="Arial" pitchFamily="34" charset="0"/>
                <a:cs typeface="Arial" pitchFamily="34" charset="0"/>
              </a:rPr>
              <a:t> </a:t>
            </a:r>
            <a:r>
              <a:rPr lang="en-US" dirty="0" smtClean="0">
                <a:latin typeface="Arial" pitchFamily="34" charset="0"/>
                <a:cs typeface="Arial" pitchFamily="34" charset="0"/>
              </a:rPr>
              <a:t>that dip deeply into the medulla, in some cases all the way to the tips of the renal papillae.</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smtClean="0">
                <a:latin typeface="Arial" pitchFamily="34" charset="0"/>
                <a:cs typeface="Arial" pitchFamily="34" charset="0"/>
              </a:rPr>
              <a:t>Urine Formation</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457200" y="1143000"/>
            <a:ext cx="8229600" cy="4983163"/>
          </a:xfrm>
        </p:spPr>
        <p:txBody>
          <a:bodyPr>
            <a:normAutofit/>
          </a:bodyPr>
          <a:lstStyle/>
          <a:p>
            <a:pPr>
              <a:buNone/>
            </a:pPr>
            <a:r>
              <a:rPr lang="en-US" sz="2800" dirty="0" smtClean="0">
                <a:latin typeface="Arial" pitchFamily="34" charset="0"/>
                <a:cs typeface="Arial" pitchFamily="34" charset="0"/>
              </a:rPr>
              <a:t>(1) Glomerular filtration,</a:t>
            </a:r>
          </a:p>
          <a:p>
            <a:pPr>
              <a:buNone/>
            </a:pPr>
            <a:r>
              <a:rPr lang="en-US" sz="2800" dirty="0" smtClean="0">
                <a:latin typeface="Arial" pitchFamily="34" charset="0"/>
                <a:cs typeface="Arial" pitchFamily="34" charset="0"/>
              </a:rPr>
              <a:t>(2) </a:t>
            </a:r>
            <a:r>
              <a:rPr lang="en-US" sz="2800" dirty="0" err="1" smtClean="0">
                <a:latin typeface="Arial" pitchFamily="34" charset="0"/>
                <a:cs typeface="Arial" pitchFamily="34" charset="0"/>
              </a:rPr>
              <a:t>Reabsorption</a:t>
            </a:r>
            <a:r>
              <a:rPr lang="en-US" sz="2800" dirty="0" smtClean="0">
                <a:latin typeface="Arial" pitchFamily="34" charset="0"/>
                <a:cs typeface="Arial" pitchFamily="34" charset="0"/>
              </a:rPr>
              <a:t> of substances from the renal tubules into the blood, and</a:t>
            </a:r>
          </a:p>
          <a:p>
            <a:pPr>
              <a:buNone/>
            </a:pPr>
            <a:r>
              <a:rPr lang="en-US" sz="2800" dirty="0" smtClean="0">
                <a:latin typeface="Arial" pitchFamily="34" charset="0"/>
                <a:cs typeface="Arial" pitchFamily="34" charset="0"/>
              </a:rPr>
              <a:t>(3) Secretion of substances from the blood into the renal tubules.</a:t>
            </a:r>
          </a:p>
          <a:p>
            <a:pPr>
              <a:buNone/>
            </a:pPr>
            <a:r>
              <a:rPr lang="en-US" sz="2400" dirty="0" smtClean="0">
                <a:latin typeface="Arial" pitchFamily="34" charset="0"/>
                <a:cs typeface="Arial" pitchFamily="34" charset="0"/>
              </a:rPr>
              <a:t>Urinary excretion rate =</a:t>
            </a:r>
            <a:r>
              <a:rPr lang="en-US" sz="2800" dirty="0" smtClean="0">
                <a:latin typeface="Arial" pitchFamily="34" charset="0"/>
                <a:cs typeface="Arial" pitchFamily="34" charset="0"/>
              </a:rPr>
              <a:t> </a:t>
            </a:r>
            <a:r>
              <a:rPr lang="en-US" sz="1800" dirty="0" smtClean="0">
                <a:solidFill>
                  <a:schemeClr val="accent2">
                    <a:lumMod val="75000"/>
                  </a:schemeClr>
                </a:solidFill>
                <a:latin typeface="Arial" pitchFamily="34" charset="0"/>
                <a:cs typeface="Arial" pitchFamily="34" charset="0"/>
              </a:rPr>
              <a:t>Filtration rate </a:t>
            </a:r>
            <a:r>
              <a:rPr lang="en-US" sz="1800" dirty="0" smtClean="0">
                <a:latin typeface="Arial" pitchFamily="34" charset="0"/>
                <a:cs typeface="Arial" pitchFamily="34" charset="0"/>
              </a:rPr>
              <a:t>- </a:t>
            </a:r>
            <a:r>
              <a:rPr lang="en-US" sz="1800" dirty="0" err="1" smtClean="0">
                <a:solidFill>
                  <a:schemeClr val="accent5">
                    <a:lumMod val="75000"/>
                  </a:schemeClr>
                </a:solidFill>
                <a:latin typeface="Arial" pitchFamily="34" charset="0"/>
                <a:cs typeface="Arial" pitchFamily="34" charset="0"/>
              </a:rPr>
              <a:t>Reabsorption</a:t>
            </a:r>
            <a:r>
              <a:rPr lang="en-US" sz="1800" dirty="0" smtClean="0">
                <a:solidFill>
                  <a:schemeClr val="accent5">
                    <a:lumMod val="75000"/>
                  </a:schemeClr>
                </a:solidFill>
                <a:latin typeface="Arial" pitchFamily="34" charset="0"/>
                <a:cs typeface="Arial" pitchFamily="34" charset="0"/>
              </a:rPr>
              <a:t> rate </a:t>
            </a:r>
            <a:r>
              <a:rPr lang="en-US" sz="1800" dirty="0" smtClean="0">
                <a:latin typeface="Arial" pitchFamily="34" charset="0"/>
                <a:cs typeface="Arial" pitchFamily="34" charset="0"/>
              </a:rPr>
              <a:t>+ </a:t>
            </a:r>
            <a:r>
              <a:rPr lang="en-US" sz="1800" dirty="0" smtClean="0">
                <a:solidFill>
                  <a:srgbClr val="002060"/>
                </a:solidFill>
                <a:latin typeface="Arial" pitchFamily="34" charset="0"/>
                <a:cs typeface="Arial" pitchFamily="34" charset="0"/>
              </a:rPr>
              <a:t>Secretion rate</a:t>
            </a:r>
            <a:endParaRPr lang="en-US" sz="1800" dirty="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2057400" y="533400"/>
            <a:ext cx="5029200" cy="5943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pPr>
              <a:buNone/>
            </a:pPr>
            <a:r>
              <a:rPr lang="en-US" sz="2800" dirty="0" smtClean="0">
                <a:latin typeface="Arial" pitchFamily="34" charset="0"/>
                <a:cs typeface="Arial" pitchFamily="34" charset="0"/>
              </a:rPr>
              <a:t>		Urine formation begins when a large amount of fluid that is virtually free of protein is filtered from the glomerular capillaries into Bowman’s capsule. Most substances in the plasma, except for proteins, are freely filtered, so that their concentration in the glomerular filtrate in Bowman’s capsule is almost the same as in the plasma. As filtered fluid leaves Bowman’s capsule and passes through the tubules, it is modified by </a:t>
            </a:r>
            <a:r>
              <a:rPr lang="en-US" sz="2800" dirty="0" err="1" smtClean="0">
                <a:latin typeface="Arial" pitchFamily="34" charset="0"/>
                <a:cs typeface="Arial" pitchFamily="34" charset="0"/>
              </a:rPr>
              <a:t>reabsorption</a:t>
            </a:r>
            <a:r>
              <a:rPr lang="en-US" sz="2800" dirty="0" smtClean="0">
                <a:latin typeface="Arial" pitchFamily="34" charset="0"/>
                <a:cs typeface="Arial" pitchFamily="34" charset="0"/>
              </a:rPr>
              <a:t> of water and specific solutes back into the blood or by secretion of other substances from the </a:t>
            </a:r>
            <a:r>
              <a:rPr lang="en-US" sz="2800" dirty="0" err="1" smtClean="0">
                <a:latin typeface="Arial" pitchFamily="34" charset="0"/>
                <a:cs typeface="Arial" pitchFamily="34" charset="0"/>
              </a:rPr>
              <a:t>peritubular</a:t>
            </a:r>
            <a:r>
              <a:rPr lang="en-US" sz="2800" dirty="0" smtClean="0">
                <a:latin typeface="Arial" pitchFamily="34" charset="0"/>
                <a:cs typeface="Arial" pitchFamily="34" charset="0"/>
              </a:rPr>
              <a:t> capillaries into the tubules.</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rcRect/>
          <a:stretch>
            <a:fillRect/>
          </a:stretch>
        </p:blipFill>
        <p:spPr bwMode="auto">
          <a:xfrm>
            <a:off x="2209800" y="457200"/>
            <a:ext cx="4572000" cy="6172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Arial" pitchFamily="34" charset="0"/>
                <a:cs typeface="Arial" pitchFamily="34" charset="0"/>
              </a:rPr>
              <a:t>GLOMERULAR FILTRATION—THE FIRST STEP IN URINE FORMATION</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600200"/>
            <a:ext cx="8534400" cy="4525963"/>
          </a:xfrm>
        </p:spPr>
        <p:txBody>
          <a:bodyPr>
            <a:normAutofit lnSpcReduction="10000"/>
          </a:bodyPr>
          <a:lstStyle/>
          <a:p>
            <a:pPr algn="just">
              <a:buNone/>
            </a:pPr>
            <a:r>
              <a:rPr lang="en-US" sz="2800" dirty="0" smtClean="0">
                <a:latin typeface="Arial" pitchFamily="34" charset="0"/>
                <a:cs typeface="Arial" pitchFamily="34" charset="0"/>
              </a:rPr>
              <a:t>	Urine formation begins with filtration of large</a:t>
            </a:r>
          </a:p>
          <a:p>
            <a:pPr algn="just">
              <a:buNone/>
            </a:pPr>
            <a:r>
              <a:rPr lang="en-US" sz="2800" dirty="0" smtClean="0">
                <a:latin typeface="Arial" pitchFamily="34" charset="0"/>
                <a:cs typeface="Arial" pitchFamily="34" charset="0"/>
              </a:rPr>
              <a:t>amounts of fluid through the glomerular capillaries</a:t>
            </a:r>
          </a:p>
          <a:p>
            <a:pPr algn="just">
              <a:buNone/>
            </a:pPr>
            <a:r>
              <a:rPr lang="en-US" sz="2800" dirty="0" smtClean="0">
                <a:latin typeface="Arial" pitchFamily="34" charset="0"/>
                <a:cs typeface="Arial" pitchFamily="34" charset="0"/>
              </a:rPr>
              <a:t>into Bowman’s capsule. Like most capillaries, the glom-</a:t>
            </a:r>
          </a:p>
          <a:p>
            <a:pPr algn="just">
              <a:buNone/>
            </a:pPr>
            <a:r>
              <a:rPr lang="en-US" sz="2800" dirty="0" smtClean="0">
                <a:latin typeface="Arial" pitchFamily="34" charset="0"/>
                <a:cs typeface="Arial" pitchFamily="34" charset="0"/>
              </a:rPr>
              <a:t>erular capillaries are relatively impermeable to proteins,</a:t>
            </a:r>
          </a:p>
          <a:p>
            <a:pPr algn="just">
              <a:buNone/>
            </a:pPr>
            <a:r>
              <a:rPr lang="en-US" sz="2800" dirty="0" smtClean="0">
                <a:latin typeface="Arial" pitchFamily="34" charset="0"/>
                <a:cs typeface="Arial" pitchFamily="34" charset="0"/>
              </a:rPr>
              <a:t>so that the filtered fluid (called the glomerular filtrate)</a:t>
            </a:r>
          </a:p>
          <a:p>
            <a:pPr algn="just">
              <a:buNone/>
            </a:pPr>
            <a:r>
              <a:rPr lang="en-US" sz="2800" dirty="0" smtClean="0">
                <a:latin typeface="Arial" pitchFamily="34" charset="0"/>
                <a:cs typeface="Arial" pitchFamily="34" charset="0"/>
              </a:rPr>
              <a:t>is essentially protein-free and devoid of cellular elements,</a:t>
            </a:r>
          </a:p>
          <a:p>
            <a:pPr algn="just">
              <a:buNone/>
            </a:pPr>
            <a:r>
              <a:rPr lang="en-US" sz="2800" dirty="0" smtClean="0">
                <a:latin typeface="Arial" pitchFamily="34" charset="0"/>
                <a:cs typeface="Arial" pitchFamily="34" charset="0"/>
              </a:rPr>
              <a:t>including red blood cells.</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337"/>
            <a:ext cx="8229600" cy="639762"/>
          </a:xfrm>
        </p:spPr>
        <p:txBody>
          <a:bodyPr>
            <a:noAutofit/>
          </a:bodyPr>
          <a:lstStyle/>
          <a:p>
            <a:r>
              <a:rPr lang="en-US" sz="2800" b="1" dirty="0" smtClean="0">
                <a:latin typeface="Arial" pitchFamily="34" charset="0"/>
                <a:cs typeface="Arial" pitchFamily="34" charset="0"/>
              </a:rPr>
              <a:t>PHYSIOLOGIC ANATOMY OF THE KIDNEYS</a:t>
            </a: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838200"/>
            <a:ext cx="8382000" cy="5867399"/>
          </a:xfrm>
        </p:spPr>
        <p:txBody>
          <a:bodyPr>
            <a:normAutofit fontScale="92500" lnSpcReduction="20000"/>
          </a:bodyPr>
          <a:lstStyle/>
          <a:p>
            <a:pPr algn="just">
              <a:buNone/>
            </a:pPr>
            <a:r>
              <a:rPr lang="en-US" dirty="0" smtClean="0">
                <a:latin typeface="Arial" pitchFamily="34" charset="0"/>
                <a:cs typeface="Arial" pitchFamily="34" charset="0"/>
              </a:rPr>
              <a:t>		The two kidneys lie on the posterior wall of </a:t>
            </a:r>
            <a:r>
              <a:rPr lang="en-US" dirty="0" smtClean="0">
                <a:latin typeface="Arial" pitchFamily="34" charset="0"/>
                <a:cs typeface="Arial" pitchFamily="34" charset="0"/>
              </a:rPr>
              <a:t>the abdomen</a:t>
            </a:r>
            <a:r>
              <a:rPr lang="en-US" dirty="0" smtClean="0">
                <a:latin typeface="Arial" pitchFamily="34" charset="0"/>
                <a:cs typeface="Arial" pitchFamily="34" charset="0"/>
              </a:rPr>
              <a:t>, outside the peritoneal cavity. Each kidney of the adult human weighs about </a:t>
            </a:r>
            <a:r>
              <a:rPr lang="en-US" dirty="0" smtClean="0">
                <a:solidFill>
                  <a:srgbClr val="0070C0"/>
                </a:solidFill>
                <a:latin typeface="Arial" pitchFamily="34" charset="0"/>
                <a:cs typeface="Arial" pitchFamily="34" charset="0"/>
              </a:rPr>
              <a:t>150</a:t>
            </a:r>
            <a:r>
              <a:rPr lang="en-US" dirty="0" smtClean="0">
                <a:latin typeface="Arial" pitchFamily="34" charset="0"/>
                <a:cs typeface="Arial" pitchFamily="34" charset="0"/>
              </a:rPr>
              <a:t> </a:t>
            </a:r>
            <a:r>
              <a:rPr lang="en-US" dirty="0" smtClean="0">
                <a:solidFill>
                  <a:srgbClr val="0070C0"/>
                </a:solidFill>
                <a:latin typeface="Arial" pitchFamily="34" charset="0"/>
                <a:cs typeface="Arial" pitchFamily="34" charset="0"/>
              </a:rPr>
              <a:t>grams</a:t>
            </a:r>
            <a:r>
              <a:rPr lang="en-US" dirty="0" smtClean="0">
                <a:latin typeface="Arial" pitchFamily="34" charset="0"/>
                <a:cs typeface="Arial" pitchFamily="34" charset="0"/>
              </a:rPr>
              <a:t> and is about the size of a clenched fist</a:t>
            </a:r>
            <a:r>
              <a:rPr lang="en-US" dirty="0" smtClean="0">
                <a:latin typeface="Arial" pitchFamily="34" charset="0"/>
                <a:cs typeface="Arial" pitchFamily="34" charset="0"/>
              </a:rPr>
              <a:t>.</a:t>
            </a:r>
          </a:p>
          <a:p>
            <a:pPr algn="just">
              <a:buNone/>
            </a:pPr>
            <a:r>
              <a:rPr lang="en-US" dirty="0">
                <a:latin typeface="Arial" pitchFamily="34" charset="0"/>
                <a:cs typeface="Arial" pitchFamily="34" charset="0"/>
              </a:rPr>
              <a:t>	</a:t>
            </a:r>
            <a:r>
              <a:rPr lang="en-US" dirty="0" smtClean="0">
                <a:latin typeface="Arial" pitchFamily="34" charset="0"/>
                <a:cs typeface="Arial" pitchFamily="34" charset="0"/>
              </a:rPr>
              <a:t>	</a:t>
            </a:r>
            <a:r>
              <a:rPr lang="en-US" dirty="0" smtClean="0">
                <a:latin typeface="Arial" pitchFamily="34" charset="0"/>
                <a:cs typeface="Arial" pitchFamily="34" charset="0"/>
              </a:rPr>
              <a:t> </a:t>
            </a:r>
            <a:r>
              <a:rPr lang="en-US" dirty="0" smtClean="0">
                <a:latin typeface="Arial" pitchFamily="34" charset="0"/>
                <a:cs typeface="Arial" pitchFamily="34" charset="0"/>
              </a:rPr>
              <a:t>The medial side of each kidney contains an indented region called the </a:t>
            </a:r>
            <a:r>
              <a:rPr lang="en-US" i="1" dirty="0" smtClean="0">
                <a:solidFill>
                  <a:srgbClr val="FF0000"/>
                </a:solidFill>
                <a:latin typeface="Arial" pitchFamily="34" charset="0"/>
                <a:cs typeface="Arial" pitchFamily="34" charset="0"/>
              </a:rPr>
              <a:t>hilum</a:t>
            </a:r>
            <a:r>
              <a:rPr lang="en-US" i="1" dirty="0" smtClean="0">
                <a:latin typeface="Arial" pitchFamily="34" charset="0"/>
                <a:cs typeface="Arial" pitchFamily="34" charset="0"/>
              </a:rPr>
              <a:t> through which pass the renal artery </a:t>
            </a:r>
            <a:r>
              <a:rPr lang="en-US" dirty="0" smtClean="0">
                <a:latin typeface="Arial" pitchFamily="34" charset="0"/>
                <a:cs typeface="Arial" pitchFamily="34" charset="0"/>
              </a:rPr>
              <a:t>and vein, lymphatics, nerve supply, and </a:t>
            </a:r>
            <a:r>
              <a:rPr lang="en-US" dirty="0" smtClean="0">
                <a:solidFill>
                  <a:srgbClr val="92D050"/>
                </a:solidFill>
                <a:latin typeface="Arial" pitchFamily="34" charset="0"/>
                <a:cs typeface="Arial" pitchFamily="34" charset="0"/>
              </a:rPr>
              <a:t>ureter</a:t>
            </a:r>
            <a:r>
              <a:rPr lang="en-US" dirty="0" smtClean="0">
                <a:latin typeface="Arial" pitchFamily="34" charset="0"/>
                <a:cs typeface="Arial" pitchFamily="34" charset="0"/>
              </a:rPr>
              <a:t>, which carries the final urine from the kidney to the bladder, where it is stored until emptied</a:t>
            </a:r>
            <a:r>
              <a:rPr lang="en-US" dirty="0" smtClean="0">
                <a:latin typeface="Arial" pitchFamily="34" charset="0"/>
                <a:cs typeface="Arial" pitchFamily="34" charset="0"/>
              </a:rPr>
              <a:t>.</a:t>
            </a:r>
          </a:p>
          <a:p>
            <a:pPr algn="just">
              <a:buNone/>
            </a:pPr>
            <a:r>
              <a:rPr lang="en-US" dirty="0">
                <a:latin typeface="Arial" pitchFamily="34" charset="0"/>
                <a:cs typeface="Arial" pitchFamily="34" charset="0"/>
              </a:rPr>
              <a:t>	</a:t>
            </a:r>
            <a:r>
              <a:rPr lang="en-US" dirty="0" smtClean="0">
                <a:latin typeface="Arial" pitchFamily="34" charset="0"/>
                <a:cs typeface="Arial" pitchFamily="34" charset="0"/>
              </a:rPr>
              <a:t>	</a:t>
            </a:r>
            <a:r>
              <a:rPr lang="en-US" dirty="0" smtClean="0">
                <a:latin typeface="Arial" pitchFamily="34" charset="0"/>
                <a:cs typeface="Arial" pitchFamily="34" charset="0"/>
              </a:rPr>
              <a:t> </a:t>
            </a:r>
            <a:r>
              <a:rPr lang="en-US" dirty="0" smtClean="0">
                <a:latin typeface="Arial" pitchFamily="34" charset="0"/>
                <a:cs typeface="Arial" pitchFamily="34" charset="0"/>
              </a:rPr>
              <a:t>The kidney is surrounded by a tough, fibrous </a:t>
            </a:r>
            <a:r>
              <a:rPr lang="en-US" i="1" dirty="0" smtClean="0">
                <a:solidFill>
                  <a:schemeClr val="tx2">
                    <a:lumMod val="75000"/>
                  </a:schemeClr>
                </a:solidFill>
                <a:latin typeface="Arial" pitchFamily="34" charset="0"/>
                <a:cs typeface="Arial" pitchFamily="34" charset="0"/>
              </a:rPr>
              <a:t>capsule</a:t>
            </a:r>
            <a:r>
              <a:rPr lang="en-US" i="1" dirty="0" smtClean="0">
                <a:latin typeface="Arial" pitchFamily="34" charset="0"/>
                <a:cs typeface="Arial" pitchFamily="34" charset="0"/>
              </a:rPr>
              <a:t> that protects its </a:t>
            </a:r>
            <a:r>
              <a:rPr lang="en-US" dirty="0" smtClean="0">
                <a:latin typeface="Arial" pitchFamily="34" charset="0"/>
                <a:cs typeface="Arial" pitchFamily="34" charset="0"/>
              </a:rPr>
              <a:t>delicate inner structures.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buNone/>
            </a:pPr>
            <a:r>
              <a:rPr lang="en-US" dirty="0" smtClean="0">
                <a:latin typeface="Arial" pitchFamily="34" charset="0"/>
                <a:cs typeface="Arial" pitchFamily="34" charset="0"/>
              </a:rPr>
              <a:t>	Almost one half of the plasma calcium and most of the plasma fatty acids are bound to proteins, and these bound portions are not filtered through the glomerular capillaries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srcRect/>
          <a:stretch>
            <a:fillRect/>
          </a:stretch>
        </p:blipFill>
        <p:spPr bwMode="auto">
          <a:xfrm>
            <a:off x="2057400" y="381000"/>
            <a:ext cx="4724400" cy="62483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
            <a:ext cx="8229600" cy="1143000"/>
          </a:xfrm>
        </p:spPr>
        <p:txBody>
          <a:bodyPr/>
          <a:lstStyle/>
          <a:p>
            <a:r>
              <a:rPr lang="en-US" dirty="0" smtClean="0"/>
              <a:t>REFERENCE</a:t>
            </a:r>
            <a:endParaRPr lang="en-US" dirty="0"/>
          </a:p>
        </p:txBody>
      </p:sp>
      <p:sp>
        <p:nvSpPr>
          <p:cNvPr id="3" name="Content Placeholder 2"/>
          <p:cNvSpPr>
            <a:spLocks noGrp="1"/>
          </p:cNvSpPr>
          <p:nvPr>
            <p:ph idx="1"/>
          </p:nvPr>
        </p:nvSpPr>
        <p:spPr>
          <a:xfrm>
            <a:off x="457200" y="838200"/>
            <a:ext cx="8229600" cy="5867400"/>
          </a:xfrm>
        </p:spPr>
        <p:txBody>
          <a:bodyPr>
            <a:noAutofit/>
          </a:bodyPr>
          <a:lstStyle/>
          <a:p>
            <a:r>
              <a:rPr lang="en-US" sz="2400" dirty="0"/>
              <a:t>Arthur C. Guyton, 2005, Text Book of Medical Physiology, WB Saunders’s, </a:t>
            </a:r>
            <a:r>
              <a:rPr lang="en-US" sz="2400" dirty="0" smtClean="0"/>
              <a:t>USA.</a:t>
            </a:r>
            <a:endParaRPr lang="en-US" sz="2400" dirty="0"/>
          </a:p>
          <a:p>
            <a:r>
              <a:rPr lang="en-US" sz="2400" dirty="0" smtClean="0"/>
              <a:t>C</a:t>
            </a:r>
            <a:r>
              <a:rPr lang="en-US" sz="2400" dirty="0"/>
              <a:t>. C Chatterjee, 1985, Human Physiology Vol I &amp; Vol II. 11thEdn, </a:t>
            </a:r>
            <a:r>
              <a:rPr lang="en-US" sz="2400" dirty="0" err="1" smtClean="0"/>
              <a:t>Kalyani</a:t>
            </a:r>
            <a:r>
              <a:rPr lang="en-US" sz="2400" dirty="0" smtClean="0"/>
              <a:t> </a:t>
            </a:r>
            <a:r>
              <a:rPr lang="en-US" sz="2400" dirty="0" err="1" smtClean="0"/>
              <a:t>Mukerjee</a:t>
            </a:r>
            <a:r>
              <a:rPr lang="en-US" sz="2400" dirty="0"/>
              <a:t/>
            </a:r>
            <a:br>
              <a:rPr lang="en-US" sz="2400" dirty="0"/>
            </a:br>
            <a:r>
              <a:rPr lang="en-US" sz="2400" dirty="0"/>
              <a:t>Publications, Kolkata, India</a:t>
            </a:r>
            <a:r>
              <a:rPr lang="en-US" sz="2400" dirty="0" smtClean="0"/>
              <a:t>.</a:t>
            </a:r>
          </a:p>
          <a:p>
            <a:r>
              <a:rPr lang="en-US" sz="2400" dirty="0"/>
              <a:t>Kathleen, J.W. Wilson and Anne Waugh. 1998. Ross and Wilson Anatomy </a:t>
            </a:r>
            <a:r>
              <a:rPr lang="en-US" sz="2400" dirty="0" smtClean="0"/>
              <a:t>and Physiology </a:t>
            </a:r>
            <a:r>
              <a:rPr lang="en-US" sz="2400" dirty="0"/>
              <a:t>in health and illness. (8th Edition). </a:t>
            </a:r>
            <a:r>
              <a:rPr lang="en-US" sz="2400" dirty="0" err="1"/>
              <a:t>Churchchill</a:t>
            </a:r>
            <a:r>
              <a:rPr lang="en-US" sz="2400" dirty="0"/>
              <a:t> Livingstone, New York</a:t>
            </a:r>
            <a:r>
              <a:rPr lang="en-US" sz="2400" dirty="0" smtClean="0"/>
              <a:t>. </a:t>
            </a:r>
          </a:p>
          <a:p>
            <a:r>
              <a:rPr lang="en-US" sz="2400" dirty="0" smtClean="0"/>
              <a:t>Gerald </a:t>
            </a:r>
            <a:r>
              <a:rPr lang="en-US" sz="2400" dirty="0"/>
              <a:t>J. </a:t>
            </a:r>
            <a:r>
              <a:rPr lang="en-US" sz="2400" dirty="0" err="1"/>
              <a:t>Tortora</a:t>
            </a:r>
            <a:r>
              <a:rPr lang="en-US" sz="2400" dirty="0"/>
              <a:t> and Sandra Reynolds. 2003. Principles of Anatomy and Physiology</a:t>
            </a:r>
            <a:r>
              <a:rPr lang="en-US" sz="2400" dirty="0" smtClean="0"/>
              <a:t>. (</a:t>
            </a:r>
            <a:r>
              <a:rPr lang="en-US" sz="2400" dirty="0"/>
              <a:t>10th Edition). John Wiley and Sons. Inc. Pub. New </a:t>
            </a:r>
            <a:r>
              <a:rPr lang="en-US" sz="2400" dirty="0" smtClean="0"/>
              <a:t>York. </a:t>
            </a:r>
          </a:p>
          <a:p>
            <a:r>
              <a:rPr lang="en-US" sz="2400" dirty="0" smtClean="0"/>
              <a:t>Abraham </a:t>
            </a:r>
            <a:r>
              <a:rPr lang="en-US" sz="2400" dirty="0"/>
              <a:t>White., Philip Handler and Emil L. Smith. 1983. Principles of Biochemistry.</a:t>
            </a:r>
            <a:br>
              <a:rPr lang="en-US" sz="2400" dirty="0"/>
            </a:br>
            <a:r>
              <a:rPr lang="en-US" sz="2400" dirty="0"/>
              <a:t>(6th Edition). Tata Mc </a:t>
            </a:r>
            <a:r>
              <a:rPr lang="en-US" sz="2400" dirty="0" err="1"/>
              <a:t>Graw</a:t>
            </a:r>
            <a:r>
              <a:rPr lang="en-US" sz="2400" dirty="0"/>
              <a:t> – Hill Publishing Company, New Delhi.</a:t>
            </a:r>
            <a:r>
              <a:rPr lang="en-US" sz="2400" dirty="0"/>
              <a:t> </a:t>
            </a:r>
            <a:br>
              <a:rPr lang="en-US" sz="2400" dirty="0"/>
            </a:br>
            <a:r>
              <a:rPr lang="en-US" sz="2400" dirty="0"/>
              <a:t> </a:t>
            </a:r>
            <a:br>
              <a:rPr lang="en-US" sz="2400" dirty="0"/>
            </a:br>
            <a:endParaRPr lang="en-US" sz="2400" dirty="0"/>
          </a:p>
        </p:txBody>
      </p:sp>
    </p:spTree>
    <p:extLst>
      <p:ext uri="{BB962C8B-B14F-4D97-AF65-F5344CB8AC3E}">
        <p14:creationId xmlns:p14="http://schemas.microsoft.com/office/powerpoint/2010/main" val="1216024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latin typeface="Arial" pitchFamily="34" charset="0"/>
                <a:cs typeface="Arial" pitchFamily="34" charset="0"/>
              </a:rPr>
              <a:t>Kidney </a:t>
            </a:r>
            <a:endParaRPr lang="en-US" dirty="0">
              <a:latin typeface="Arial" pitchFamily="34" charset="0"/>
              <a:cs typeface="Arial" pitchFamily="34" charset="0"/>
            </a:endParaRPr>
          </a:p>
        </p:txBody>
      </p:sp>
      <p:pic>
        <p:nvPicPr>
          <p:cNvPr id="1026" name="Picture 2"/>
          <p:cNvPicPr>
            <a:picLocks noGrp="1" noChangeAspect="1" noChangeArrowheads="1"/>
          </p:cNvPicPr>
          <p:nvPr>
            <p:ph idx="1"/>
          </p:nvPr>
        </p:nvPicPr>
        <p:blipFill>
          <a:blip r:embed="rId2"/>
          <a:srcRect/>
          <a:stretch>
            <a:fillRect/>
          </a:stretch>
        </p:blipFill>
        <p:spPr bwMode="auto">
          <a:xfrm>
            <a:off x="990600" y="1447800"/>
            <a:ext cx="7010400" cy="480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2133600" y="609600"/>
            <a:ext cx="4876800" cy="571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buNone/>
            </a:pPr>
            <a:r>
              <a:rPr lang="en-US" dirty="0" smtClean="0">
                <a:latin typeface="Arial" pitchFamily="34" charset="0"/>
                <a:cs typeface="Arial" pitchFamily="34" charset="0"/>
              </a:rPr>
              <a:t>		If </a:t>
            </a:r>
            <a:r>
              <a:rPr lang="en-US" dirty="0" smtClean="0">
                <a:latin typeface="Arial" pitchFamily="34" charset="0"/>
                <a:cs typeface="Arial" pitchFamily="34" charset="0"/>
              </a:rPr>
              <a:t>the kidney is bisected from top to bottom, the two major regions that can be visualized are the outer </a:t>
            </a:r>
            <a:r>
              <a:rPr lang="en-US" i="1" dirty="0" smtClean="0">
                <a:latin typeface="Arial" pitchFamily="34" charset="0"/>
                <a:cs typeface="Arial" pitchFamily="34" charset="0"/>
              </a:rPr>
              <a:t>cortex and the inner region referred to as the </a:t>
            </a:r>
            <a:r>
              <a:rPr lang="en-US" i="1" dirty="0" smtClean="0">
                <a:solidFill>
                  <a:srgbClr val="FF0000"/>
                </a:solidFill>
                <a:latin typeface="Arial" pitchFamily="34" charset="0"/>
                <a:cs typeface="Arial" pitchFamily="34" charset="0"/>
              </a:rPr>
              <a:t>medulla</a:t>
            </a:r>
            <a:r>
              <a:rPr lang="en-US" i="1" dirty="0" smtClean="0">
                <a:latin typeface="Arial" pitchFamily="34" charset="0"/>
                <a:cs typeface="Arial" pitchFamily="34" charset="0"/>
              </a:rPr>
              <a:t>.</a:t>
            </a:r>
          </a:p>
          <a:p>
            <a:pPr>
              <a:buNone/>
            </a:pPr>
            <a:r>
              <a:rPr lang="en-US" dirty="0" smtClean="0">
                <a:latin typeface="Arial" pitchFamily="34" charset="0"/>
                <a:cs typeface="Arial" pitchFamily="34" charset="0"/>
              </a:rPr>
              <a:t>		The </a:t>
            </a:r>
            <a:r>
              <a:rPr lang="en-US" dirty="0" smtClean="0">
                <a:latin typeface="Arial" pitchFamily="34" charset="0"/>
                <a:cs typeface="Arial" pitchFamily="34" charset="0"/>
              </a:rPr>
              <a:t>medulla is divided into multiple cone-shaped masses of tissue called </a:t>
            </a:r>
            <a:r>
              <a:rPr lang="en-US" i="1" dirty="0" smtClean="0">
                <a:solidFill>
                  <a:srgbClr val="D60093"/>
                </a:solidFill>
                <a:latin typeface="Arial" pitchFamily="34" charset="0"/>
                <a:cs typeface="Arial" pitchFamily="34" charset="0"/>
              </a:rPr>
              <a:t>renal pyramids</a:t>
            </a:r>
            <a:r>
              <a:rPr lang="en-US" i="1" dirty="0" smtClean="0">
                <a:latin typeface="Arial" pitchFamily="34" charset="0"/>
                <a:cs typeface="Arial" pitchFamily="34" charset="0"/>
              </a:rPr>
              <a:t>. </a:t>
            </a:r>
            <a:endParaRPr lang="en-US" i="1" dirty="0" smtClean="0">
              <a:latin typeface="Arial" pitchFamily="34" charset="0"/>
              <a:cs typeface="Arial" pitchFamily="34" charset="0"/>
            </a:endParaRPr>
          </a:p>
          <a:p>
            <a:pPr>
              <a:buNone/>
            </a:pPr>
            <a:r>
              <a:rPr lang="en-US" i="1" dirty="0">
                <a:latin typeface="Arial" pitchFamily="34" charset="0"/>
                <a:cs typeface="Arial" pitchFamily="34" charset="0"/>
              </a:rPr>
              <a:t>	</a:t>
            </a:r>
            <a:r>
              <a:rPr lang="en-US" i="1" dirty="0" smtClean="0">
                <a:latin typeface="Arial" pitchFamily="34" charset="0"/>
                <a:cs typeface="Arial" pitchFamily="34" charset="0"/>
              </a:rPr>
              <a:t>	</a:t>
            </a:r>
            <a:r>
              <a:rPr lang="en-US" dirty="0" smtClean="0">
                <a:latin typeface="Arial" pitchFamily="34" charset="0"/>
                <a:cs typeface="Arial" pitchFamily="34" charset="0"/>
              </a:rPr>
              <a:t>The </a:t>
            </a:r>
            <a:r>
              <a:rPr lang="en-US" dirty="0" smtClean="0">
                <a:latin typeface="Arial" pitchFamily="34" charset="0"/>
                <a:cs typeface="Arial" pitchFamily="34" charset="0"/>
              </a:rPr>
              <a:t>base of each pyramid originates at the border between the cortex and medulla and terminates in the </a:t>
            </a:r>
            <a:r>
              <a:rPr lang="en-US" i="1" dirty="0" smtClean="0">
                <a:solidFill>
                  <a:schemeClr val="accent4">
                    <a:lumMod val="75000"/>
                  </a:schemeClr>
                </a:solidFill>
                <a:latin typeface="Arial" pitchFamily="34" charset="0"/>
                <a:cs typeface="Arial" pitchFamily="34" charset="0"/>
              </a:rPr>
              <a:t>papilla</a:t>
            </a:r>
            <a:r>
              <a:rPr lang="en-US" i="1" dirty="0" smtClean="0">
                <a:latin typeface="Arial" pitchFamily="34" charset="0"/>
                <a:cs typeface="Arial" pitchFamily="34" charset="0"/>
              </a:rPr>
              <a:t>, </a:t>
            </a:r>
            <a:r>
              <a:rPr lang="en-US" dirty="0" smtClean="0">
                <a:latin typeface="Arial" pitchFamily="34" charset="0"/>
                <a:cs typeface="Arial" pitchFamily="34" charset="0"/>
              </a:rPr>
              <a:t>which projects into the space of the </a:t>
            </a:r>
            <a:r>
              <a:rPr lang="en-US" i="1" dirty="0" smtClean="0">
                <a:latin typeface="Arial" pitchFamily="34" charset="0"/>
                <a:cs typeface="Arial" pitchFamily="34" charset="0"/>
              </a:rPr>
              <a:t>renal pelvis, a </a:t>
            </a:r>
            <a:r>
              <a:rPr lang="en-US" dirty="0" smtClean="0">
                <a:latin typeface="Arial" pitchFamily="34" charset="0"/>
                <a:cs typeface="Arial" pitchFamily="34" charset="0"/>
              </a:rPr>
              <a:t>funnel-shaped continuation of the upper end of the ureter.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buNone/>
            </a:pPr>
            <a:r>
              <a:rPr lang="en-US" dirty="0" smtClean="0">
                <a:latin typeface="Arial" pitchFamily="34" charset="0"/>
                <a:cs typeface="Arial" pitchFamily="34" charset="0"/>
              </a:rPr>
              <a:t>		The </a:t>
            </a:r>
            <a:r>
              <a:rPr lang="en-US" dirty="0" smtClean="0">
                <a:latin typeface="Arial" pitchFamily="34" charset="0"/>
                <a:cs typeface="Arial" pitchFamily="34" charset="0"/>
              </a:rPr>
              <a:t>outer border of the pelvis is divided into open-ended pouches called </a:t>
            </a:r>
            <a:r>
              <a:rPr lang="en-US" i="1" dirty="0" smtClean="0">
                <a:solidFill>
                  <a:schemeClr val="accent5">
                    <a:lumMod val="75000"/>
                  </a:schemeClr>
                </a:solidFill>
                <a:latin typeface="Arial" pitchFamily="34" charset="0"/>
                <a:cs typeface="Arial" pitchFamily="34" charset="0"/>
              </a:rPr>
              <a:t>major calyces </a:t>
            </a:r>
            <a:r>
              <a:rPr lang="en-US" i="1" dirty="0" smtClean="0">
                <a:latin typeface="Arial" pitchFamily="34" charset="0"/>
                <a:cs typeface="Arial" pitchFamily="34" charset="0"/>
              </a:rPr>
              <a:t>that extend </a:t>
            </a:r>
            <a:r>
              <a:rPr lang="en-US" dirty="0" smtClean="0">
                <a:latin typeface="Arial" pitchFamily="34" charset="0"/>
                <a:cs typeface="Arial" pitchFamily="34" charset="0"/>
              </a:rPr>
              <a:t>downward and divide into </a:t>
            </a:r>
            <a:r>
              <a:rPr lang="en-US" i="1" dirty="0" smtClean="0">
                <a:solidFill>
                  <a:srgbClr val="00B050"/>
                </a:solidFill>
                <a:latin typeface="Arial" pitchFamily="34" charset="0"/>
                <a:cs typeface="Arial" pitchFamily="34" charset="0"/>
              </a:rPr>
              <a:t>minor calyces</a:t>
            </a:r>
            <a:r>
              <a:rPr lang="en-US" i="1" dirty="0" smtClean="0">
                <a:latin typeface="Arial" pitchFamily="34" charset="0"/>
                <a:cs typeface="Arial" pitchFamily="34" charset="0"/>
              </a:rPr>
              <a:t>, which collect </a:t>
            </a:r>
            <a:r>
              <a:rPr lang="en-US" dirty="0" smtClean="0">
                <a:latin typeface="Arial" pitchFamily="34" charset="0"/>
                <a:cs typeface="Arial" pitchFamily="34" charset="0"/>
              </a:rPr>
              <a:t>urine from the tubules of each </a:t>
            </a:r>
            <a:r>
              <a:rPr lang="en-US" i="1" dirty="0" smtClean="0">
                <a:solidFill>
                  <a:schemeClr val="accent6">
                    <a:lumMod val="50000"/>
                  </a:schemeClr>
                </a:solidFill>
                <a:latin typeface="Arial" pitchFamily="34" charset="0"/>
                <a:cs typeface="Arial" pitchFamily="34" charset="0"/>
              </a:rPr>
              <a:t>papilla</a:t>
            </a:r>
            <a:r>
              <a:rPr lang="en-US" i="1" dirty="0" smtClean="0">
                <a:latin typeface="Arial" pitchFamily="34" charset="0"/>
                <a:cs typeface="Arial" pitchFamily="34" charset="0"/>
              </a:rPr>
              <a:t>. </a:t>
            </a:r>
            <a:endParaRPr lang="en-US" i="1" dirty="0" smtClean="0">
              <a:latin typeface="Arial" pitchFamily="34" charset="0"/>
              <a:cs typeface="Arial" pitchFamily="34" charset="0"/>
            </a:endParaRPr>
          </a:p>
          <a:p>
            <a:pPr>
              <a:buNone/>
            </a:pPr>
            <a:r>
              <a:rPr lang="en-US" i="1" dirty="0">
                <a:latin typeface="Arial" pitchFamily="34" charset="0"/>
                <a:cs typeface="Arial" pitchFamily="34" charset="0"/>
              </a:rPr>
              <a:t>	</a:t>
            </a:r>
            <a:r>
              <a:rPr lang="en-US" i="1" dirty="0" smtClean="0">
                <a:latin typeface="Arial" pitchFamily="34" charset="0"/>
                <a:cs typeface="Arial" pitchFamily="34" charset="0"/>
              </a:rPr>
              <a:t>		</a:t>
            </a:r>
            <a:r>
              <a:rPr lang="en-US" i="1" dirty="0" smtClean="0">
                <a:latin typeface="Arial" pitchFamily="34" charset="0"/>
                <a:cs typeface="Arial" pitchFamily="34" charset="0"/>
              </a:rPr>
              <a:t>The </a:t>
            </a:r>
            <a:r>
              <a:rPr lang="en-US" i="1" dirty="0" smtClean="0">
                <a:latin typeface="Arial" pitchFamily="34" charset="0"/>
                <a:cs typeface="Arial" pitchFamily="34" charset="0"/>
              </a:rPr>
              <a:t>walls of the </a:t>
            </a:r>
            <a:r>
              <a:rPr lang="en-US" dirty="0" smtClean="0">
                <a:latin typeface="Arial" pitchFamily="34" charset="0"/>
                <a:cs typeface="Arial" pitchFamily="34" charset="0"/>
              </a:rPr>
              <a:t>calyces, pelvis, and ureter contain contractile </a:t>
            </a:r>
            <a:r>
              <a:rPr lang="en-US" dirty="0" smtClean="0">
                <a:latin typeface="Arial" pitchFamily="34" charset="0"/>
                <a:cs typeface="Arial" pitchFamily="34" charset="0"/>
              </a:rPr>
              <a:t>elements     </a:t>
            </a:r>
            <a:r>
              <a:rPr lang="en-US" dirty="0" smtClean="0">
                <a:latin typeface="Arial" pitchFamily="34" charset="0"/>
                <a:cs typeface="Arial" pitchFamily="34" charset="0"/>
              </a:rPr>
              <a:t>that propel the urine toward the </a:t>
            </a:r>
            <a:r>
              <a:rPr lang="en-US" i="1" dirty="0" smtClean="0">
                <a:latin typeface="Arial" pitchFamily="34" charset="0"/>
                <a:cs typeface="Arial" pitchFamily="34" charset="0"/>
              </a:rPr>
              <a:t>bladder, where urine </a:t>
            </a:r>
            <a:r>
              <a:rPr lang="en-US" dirty="0" smtClean="0">
                <a:latin typeface="Arial" pitchFamily="34" charset="0"/>
                <a:cs typeface="Arial" pitchFamily="34" charset="0"/>
              </a:rPr>
              <a:t>is stored until it is emptied by </a:t>
            </a:r>
            <a:r>
              <a:rPr lang="en-US" i="1" dirty="0" smtClean="0">
                <a:solidFill>
                  <a:srgbClr val="FF0000"/>
                </a:solidFill>
                <a:latin typeface="Arial" pitchFamily="34" charset="0"/>
                <a:cs typeface="Arial" pitchFamily="34" charset="0"/>
              </a:rPr>
              <a:t>micturition</a:t>
            </a:r>
            <a:r>
              <a:rPr lang="en-US" i="1" dirty="0" smtClean="0">
                <a:latin typeface="Arial" pitchFamily="34" charset="0"/>
                <a:cs typeface="Arial" pitchFamily="34" charset="0"/>
              </a:rPr>
              <a:t>.</a:t>
            </a:r>
            <a:endParaRPr lang="en-US" dirty="0" smtClean="0">
              <a:latin typeface="Arial" pitchFamily="34" charset="0"/>
              <a:cs typeface="Arial" pitchFamily="34" charset="0"/>
            </a:endParaRPr>
          </a:p>
          <a:p>
            <a:pPr>
              <a:buNone/>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latin typeface="Arial" pitchFamily="34" charset="0"/>
                <a:cs typeface="Arial" pitchFamily="34" charset="0"/>
              </a:rPr>
              <a:t>THE NEPHRON IS THE FUNCTIONAL UNIT OF THE KIDNEY</a:t>
            </a:r>
            <a:endParaRPr lang="en-US" sz="2400" dirty="0">
              <a:latin typeface="Arial" pitchFamily="34" charset="0"/>
              <a:cs typeface="Arial" pitchFamily="34" charset="0"/>
            </a:endParaRPr>
          </a:p>
        </p:txBody>
      </p:sp>
      <p:sp>
        <p:nvSpPr>
          <p:cNvPr id="3" name="Content Placeholder 2"/>
          <p:cNvSpPr>
            <a:spLocks noGrp="1"/>
          </p:cNvSpPr>
          <p:nvPr>
            <p:ph idx="1"/>
          </p:nvPr>
        </p:nvSpPr>
        <p:spPr>
          <a:xfrm>
            <a:off x="457200" y="1219200"/>
            <a:ext cx="8229600" cy="5257800"/>
          </a:xfrm>
        </p:spPr>
        <p:txBody>
          <a:bodyPr>
            <a:noAutofit/>
          </a:bodyPr>
          <a:lstStyle/>
          <a:p>
            <a:pPr algn="just">
              <a:buNone/>
            </a:pPr>
            <a:r>
              <a:rPr lang="en-US" sz="2400" dirty="0" smtClean="0">
                <a:latin typeface="Arial" pitchFamily="34" charset="0"/>
                <a:cs typeface="Arial" pitchFamily="34" charset="0"/>
              </a:rPr>
              <a:t>		Each kidney in the human contains about </a:t>
            </a:r>
            <a:r>
              <a:rPr lang="en-US" sz="2400" dirty="0" smtClean="0">
                <a:solidFill>
                  <a:srgbClr val="D60093"/>
                </a:solidFill>
                <a:latin typeface="Arial" pitchFamily="34" charset="0"/>
                <a:cs typeface="Arial" pitchFamily="34" charset="0"/>
              </a:rPr>
              <a:t>1 million </a:t>
            </a:r>
            <a:r>
              <a:rPr lang="en-US" sz="2400" i="1" dirty="0" smtClean="0">
                <a:solidFill>
                  <a:srgbClr val="D60093"/>
                </a:solidFill>
                <a:latin typeface="Arial" pitchFamily="34" charset="0"/>
                <a:cs typeface="Arial" pitchFamily="34" charset="0"/>
              </a:rPr>
              <a:t>nephrons, each capable of forming urine. </a:t>
            </a:r>
            <a:r>
              <a:rPr lang="en-US" sz="2400" i="1" dirty="0" smtClean="0">
                <a:latin typeface="Arial" pitchFamily="34" charset="0"/>
                <a:cs typeface="Arial" pitchFamily="34" charset="0"/>
              </a:rPr>
              <a:t>The kidney </a:t>
            </a:r>
            <a:r>
              <a:rPr lang="en-US" sz="2400" dirty="0" smtClean="0">
                <a:latin typeface="Arial" pitchFamily="34" charset="0"/>
                <a:cs typeface="Arial" pitchFamily="34" charset="0"/>
              </a:rPr>
              <a:t>cannot regenerate new nephrons. Therefore, with renal injury, disease, or normal aging, there is a gradual decrease in nephron number. </a:t>
            </a:r>
            <a:endParaRPr lang="en-US" sz="2400" dirty="0" smtClean="0">
              <a:latin typeface="Arial" pitchFamily="34" charset="0"/>
              <a:cs typeface="Arial" pitchFamily="34" charset="0"/>
            </a:endParaRPr>
          </a:p>
          <a:p>
            <a:pPr algn="just">
              <a:buNone/>
            </a:pPr>
            <a:r>
              <a:rPr lang="en-US" sz="2400" dirty="0">
                <a:latin typeface="Arial" pitchFamily="34" charset="0"/>
                <a:cs typeface="Arial" pitchFamily="34" charset="0"/>
              </a:rPr>
              <a:t>	</a:t>
            </a:r>
            <a:r>
              <a:rPr lang="en-US" sz="2400" dirty="0" smtClean="0">
                <a:latin typeface="Arial" pitchFamily="34" charset="0"/>
                <a:cs typeface="Arial" pitchFamily="34" charset="0"/>
              </a:rPr>
              <a:t>		</a:t>
            </a:r>
            <a:r>
              <a:rPr lang="en-US" sz="2400" dirty="0" smtClean="0">
                <a:latin typeface="Arial" pitchFamily="34" charset="0"/>
                <a:cs typeface="Arial" pitchFamily="34" charset="0"/>
              </a:rPr>
              <a:t>After </a:t>
            </a:r>
            <a:r>
              <a:rPr lang="en-US" sz="2400" dirty="0" smtClean="0">
                <a:latin typeface="Arial" pitchFamily="34" charset="0"/>
                <a:cs typeface="Arial" pitchFamily="34" charset="0"/>
              </a:rPr>
              <a:t>age 40, the number of functioning nephrons usually decreases about 10 per cent every 10 years; thus, at age 80, many people have 40 per cent fewer functioning nephrons than they did at age 40. </a:t>
            </a:r>
            <a:endParaRPr lang="en-US" sz="2400" dirty="0" smtClean="0">
              <a:latin typeface="Arial" pitchFamily="34" charset="0"/>
              <a:cs typeface="Arial" pitchFamily="34" charset="0"/>
            </a:endParaRPr>
          </a:p>
          <a:p>
            <a:pPr algn="just">
              <a:buNone/>
            </a:pPr>
            <a:r>
              <a:rPr lang="en-US" sz="2400" dirty="0">
                <a:latin typeface="Arial" pitchFamily="34" charset="0"/>
                <a:cs typeface="Arial" pitchFamily="34" charset="0"/>
              </a:rPr>
              <a:t>	</a:t>
            </a:r>
            <a:r>
              <a:rPr lang="en-US" sz="2400" dirty="0" smtClean="0">
                <a:latin typeface="Arial" pitchFamily="34" charset="0"/>
                <a:cs typeface="Arial" pitchFamily="34" charset="0"/>
              </a:rPr>
              <a:t>	</a:t>
            </a:r>
            <a:r>
              <a:rPr lang="en-US" sz="2400" dirty="0" smtClean="0">
                <a:latin typeface="Arial" pitchFamily="34" charset="0"/>
                <a:cs typeface="Arial" pitchFamily="34" charset="0"/>
              </a:rPr>
              <a:t>This </a:t>
            </a:r>
            <a:r>
              <a:rPr lang="en-US" sz="2400" dirty="0" smtClean="0">
                <a:latin typeface="Arial" pitchFamily="34" charset="0"/>
                <a:cs typeface="Arial" pitchFamily="34" charset="0"/>
              </a:rPr>
              <a:t>loss is not life threatening because adaptive changes in the remaining nephrons allow them to excrete the proper amounts of water, electrolytes, and waste products.</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1600200" y="457200"/>
            <a:ext cx="5943600" cy="6172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Nephron</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buNone/>
            </a:pPr>
            <a:r>
              <a:rPr lang="en-US" dirty="0" smtClean="0">
                <a:latin typeface="Arial" pitchFamily="34" charset="0"/>
                <a:cs typeface="Arial" pitchFamily="34" charset="0"/>
              </a:rPr>
              <a:t>Each </a:t>
            </a:r>
            <a:r>
              <a:rPr lang="en-US" dirty="0" smtClean="0">
                <a:solidFill>
                  <a:srgbClr val="FFC000"/>
                </a:solidFill>
                <a:latin typeface="Arial" pitchFamily="34" charset="0"/>
                <a:cs typeface="Arial" pitchFamily="34" charset="0"/>
              </a:rPr>
              <a:t>Nephron</a:t>
            </a:r>
            <a:r>
              <a:rPr lang="en-US" dirty="0" smtClean="0">
                <a:latin typeface="Arial" pitchFamily="34" charset="0"/>
                <a:cs typeface="Arial" pitchFamily="34" charset="0"/>
              </a:rPr>
              <a:t> contains </a:t>
            </a:r>
          </a:p>
          <a:p>
            <a:pPr>
              <a:buNone/>
            </a:pPr>
            <a:r>
              <a:rPr lang="en-US" dirty="0" smtClean="0">
                <a:latin typeface="Arial" pitchFamily="34" charset="0"/>
                <a:cs typeface="Arial" pitchFamily="34" charset="0"/>
              </a:rPr>
              <a:t>(1) a tuft of glomerular capillaries called the </a:t>
            </a:r>
            <a:r>
              <a:rPr lang="en-US" i="1" dirty="0" err="1" smtClean="0">
                <a:solidFill>
                  <a:srgbClr val="D60093"/>
                </a:solidFill>
                <a:latin typeface="Arial" pitchFamily="34" charset="0"/>
                <a:cs typeface="Arial" pitchFamily="34" charset="0"/>
              </a:rPr>
              <a:t>glomerulus</a:t>
            </a:r>
            <a:r>
              <a:rPr lang="en-US" i="1" dirty="0" smtClean="0">
                <a:latin typeface="Arial" pitchFamily="34" charset="0"/>
                <a:cs typeface="Arial" pitchFamily="34" charset="0"/>
              </a:rPr>
              <a:t>, through which large </a:t>
            </a:r>
            <a:r>
              <a:rPr lang="en-US" dirty="0" smtClean="0">
                <a:latin typeface="Arial" pitchFamily="34" charset="0"/>
                <a:cs typeface="Arial" pitchFamily="34" charset="0"/>
              </a:rPr>
              <a:t>amounts of fluid are filtered from the blood, and </a:t>
            </a:r>
          </a:p>
          <a:p>
            <a:pPr>
              <a:buNone/>
            </a:pPr>
            <a:r>
              <a:rPr lang="en-US" dirty="0" smtClean="0">
                <a:latin typeface="Arial" pitchFamily="34" charset="0"/>
                <a:cs typeface="Arial" pitchFamily="34" charset="0"/>
              </a:rPr>
              <a:t>(2) a long </a:t>
            </a:r>
            <a:r>
              <a:rPr lang="en-US" i="1" dirty="0" smtClean="0">
                <a:solidFill>
                  <a:srgbClr val="92D050"/>
                </a:solidFill>
                <a:latin typeface="Arial" pitchFamily="34" charset="0"/>
                <a:cs typeface="Arial" pitchFamily="34" charset="0"/>
              </a:rPr>
              <a:t>tubule</a:t>
            </a:r>
            <a:r>
              <a:rPr lang="en-US" i="1" dirty="0" smtClean="0">
                <a:latin typeface="Arial" pitchFamily="34" charset="0"/>
                <a:cs typeface="Arial" pitchFamily="34" charset="0"/>
              </a:rPr>
              <a:t> in which the filtered fluid is converted into </a:t>
            </a:r>
            <a:r>
              <a:rPr lang="en-US" dirty="0" smtClean="0">
                <a:latin typeface="Arial" pitchFamily="34" charset="0"/>
                <a:cs typeface="Arial" pitchFamily="34" charset="0"/>
              </a:rPr>
              <a:t>urine on its way to the pelvis of the kidney</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192</Words>
  <Application>Microsoft Office PowerPoint</Application>
  <PresentationFormat>On-screen Show (4:3)</PresentationFormat>
  <Paragraphs>60</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Comic Sans MS</vt:lpstr>
      <vt:lpstr>Office Theme</vt:lpstr>
      <vt:lpstr>Kidney – Structure, Function and Urine formation</vt:lpstr>
      <vt:lpstr>PHYSIOLOGIC ANATOMY OF THE KIDNEYS</vt:lpstr>
      <vt:lpstr>Kidney </vt:lpstr>
      <vt:lpstr>PowerPoint Presentation</vt:lpstr>
      <vt:lpstr>PowerPoint Presentation</vt:lpstr>
      <vt:lpstr>PowerPoint Presentation</vt:lpstr>
      <vt:lpstr>THE NEPHRON IS THE FUNCTIONAL UNIT OF THE KIDNEY</vt:lpstr>
      <vt:lpstr>PowerPoint Presentation</vt:lpstr>
      <vt:lpstr>Nephron</vt:lpstr>
      <vt:lpstr>PowerPoint Presentation</vt:lpstr>
      <vt:lpstr>PowerPoint Presentation</vt:lpstr>
      <vt:lpstr>PowerPoint Presentation</vt:lpstr>
      <vt:lpstr>PowerPoint Presentation</vt:lpstr>
      <vt:lpstr>Differences in Nephron Structure: Cortical and Juxtamedullary Nephrons.</vt:lpstr>
      <vt:lpstr>Urine Formation</vt:lpstr>
      <vt:lpstr>PowerPoint Presentation</vt:lpstr>
      <vt:lpstr>PowerPoint Presentation</vt:lpstr>
      <vt:lpstr>PowerPoint Presentation</vt:lpstr>
      <vt:lpstr>GLOMERULAR FILTRATION—THE FIRST STEP IN URINE FORMATION</vt:lpstr>
      <vt:lpstr>PowerPoint Presentation</vt:lpstr>
      <vt:lpstr>PowerPoint Presentation</vt:lpstr>
      <vt:lpstr>REFERENCE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VIJI</cp:lastModifiedBy>
  <cp:revision>51</cp:revision>
  <dcterms:created xsi:type="dcterms:W3CDTF">2006-08-16T00:00:00Z</dcterms:created>
  <dcterms:modified xsi:type="dcterms:W3CDTF">2018-07-08T02:44:10Z</dcterms:modified>
</cp:coreProperties>
</file>